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1" r:id="rId2"/>
    <p:sldId id="381" r:id="rId3"/>
    <p:sldId id="384" r:id="rId4"/>
    <p:sldId id="385" r:id="rId5"/>
    <p:sldId id="382" r:id="rId6"/>
    <p:sldId id="386" r:id="rId7"/>
    <p:sldId id="375" r:id="rId8"/>
  </p:sldIdLst>
  <p:sldSz cx="11090275" cy="6858000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8"/>
    <a:srgbClr val="195593"/>
    <a:srgbClr val="005CB8"/>
    <a:srgbClr val="494949"/>
    <a:srgbClr val="B2B2B2"/>
    <a:srgbClr val="141414"/>
    <a:srgbClr val="232323"/>
    <a:srgbClr val="00A788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90" y="282"/>
      </p:cViewPr>
      <p:guideLst>
        <p:guide orient="horz" pos="2160"/>
        <p:guide pos="34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69" cy="49712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112" y="0"/>
            <a:ext cx="2944768" cy="49712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3CB45A5-F6AE-48BA-BFF4-EFB47964C2FA}" type="datetimeFigureOut">
              <a:rPr lang="it-IT" smtClean="0"/>
              <a:pPr/>
              <a:t>21/08/2019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2687"/>
            <a:ext cx="2944769" cy="49712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112" y="9432687"/>
            <a:ext cx="2944768" cy="49712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CF92DFFB-4512-4C2E-994C-DDB77A068AF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74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69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69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0B58B447-EC19-41F0-A803-979780360372}" type="datetimeFigureOut">
              <a:rPr lang="it-IT" smtClean="0"/>
              <a:pPr/>
              <a:t>21/08/2019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744538"/>
            <a:ext cx="60198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69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69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299EE822-7B12-4909-AD99-9BE5132A2A3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68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F4BBA-0EE7-4684-803B-9FC0E4FFB048}" type="slidenum">
              <a:rPr lang="it-IT"/>
              <a:pPr/>
              <a:t>1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44538"/>
            <a:ext cx="6019800" cy="37242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0737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F4BBA-0EE7-4684-803B-9FC0E4FFB048}" type="slidenum">
              <a:rPr lang="it-IT"/>
              <a:pPr/>
              <a:t>2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44538"/>
            <a:ext cx="6019800" cy="37242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888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F4BBA-0EE7-4684-803B-9FC0E4FFB048}" type="slidenum">
              <a:rPr lang="it-IT"/>
              <a:pPr/>
              <a:t>5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44538"/>
            <a:ext cx="6019800" cy="37242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9101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F4BBA-0EE7-4684-803B-9FC0E4FFB048}" type="slidenum">
              <a:rPr lang="it-IT"/>
              <a:pPr/>
              <a:t>7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44538"/>
            <a:ext cx="6019800" cy="37242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24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593"/>
                </a:solidFill>
              </a:defRPr>
            </a:lvl1pPr>
          </a:lstStyle>
          <a:p>
            <a:fld id="{956DEC43-2D5C-4274-88BF-E0FC810AB5A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 userDrawn="1">
            <p:ph type="sldNum" sz="quarter" idx="4"/>
          </p:nvPr>
        </p:nvSpPr>
        <p:spPr>
          <a:xfrm>
            <a:off x="8502544" y="6504573"/>
            <a:ext cx="2587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DEC43-2D5C-4274-88BF-E0FC810AB5A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7" y="1051539"/>
            <a:ext cx="208913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13"/>
          <p:cNvGrpSpPr/>
          <p:nvPr userDrawn="1"/>
        </p:nvGrpSpPr>
        <p:grpSpPr>
          <a:xfrm>
            <a:off x="0" y="-1"/>
            <a:ext cx="11090275" cy="540001"/>
            <a:chOff x="0" y="-1"/>
            <a:chExt cx="11090275" cy="540001"/>
          </a:xfrm>
        </p:grpSpPr>
        <p:sp>
          <p:nvSpPr>
            <p:cNvPr id="11" name="Rettangolo 10"/>
            <p:cNvSpPr/>
            <p:nvPr/>
          </p:nvSpPr>
          <p:spPr>
            <a:xfrm>
              <a:off x="0" y="-1"/>
              <a:ext cx="11090275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Picture 4" descr="C:\Users\morotti.alessandro\Desktop\Master Presentazioni\honeycomb-34984_960_72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</a:blip>
            <a:srcRect r="6604" b="92249"/>
            <a:stretch/>
          </p:blipFill>
          <p:spPr bwMode="auto">
            <a:xfrm>
              <a:off x="0" y="-1"/>
              <a:ext cx="11090275" cy="5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0" y="0"/>
              <a:ext cx="11090275" cy="540000"/>
            </a:xfrm>
            <a:prstGeom prst="rect">
              <a:avLst/>
            </a:prstGeom>
            <a:solidFill>
              <a:srgbClr val="00438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6" y="82409"/>
              <a:ext cx="208913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1</a:t>
            </a:fld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0" y="-1"/>
            <a:ext cx="11090275" cy="6858000"/>
            <a:chOff x="0" y="-1"/>
            <a:chExt cx="11090275" cy="6858000"/>
          </a:xfrm>
        </p:grpSpPr>
        <p:sp>
          <p:nvSpPr>
            <p:cNvPr id="12" name="Rettangolo 11"/>
            <p:cNvSpPr/>
            <p:nvPr/>
          </p:nvSpPr>
          <p:spPr>
            <a:xfrm>
              <a:off x="0" y="-1"/>
              <a:ext cx="11090275" cy="685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4" descr="C:\Users\morotti.alessandro\Desktop\Master Presentazioni\honeycomb-34984_960_72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</a:blip>
            <a:srcRect r="6604" b="1572"/>
            <a:stretch>
              <a:fillRect/>
            </a:stretch>
          </p:blipFill>
          <p:spPr bwMode="auto">
            <a:xfrm>
              <a:off x="0" y="-1"/>
              <a:ext cx="1109027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0" y="0"/>
              <a:ext cx="11090275" cy="6857999"/>
            </a:xfrm>
            <a:prstGeom prst="rect">
              <a:avLst/>
            </a:prstGeom>
            <a:solidFill>
              <a:srgbClr val="00438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82667" r="4534" b="26087"/>
            <a:stretch>
              <a:fillRect/>
            </a:stretch>
          </p:blipFill>
          <p:spPr bwMode="auto">
            <a:xfrm>
              <a:off x="9080500" y="4857750"/>
              <a:ext cx="195262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55574" y="115888"/>
              <a:ext cx="5518283" cy="95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tangolo 2"/>
            <p:cNvSpPr/>
            <p:nvPr/>
          </p:nvSpPr>
          <p:spPr>
            <a:xfrm>
              <a:off x="0" y="0"/>
              <a:ext cx="11090275" cy="685799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62479"/>
              </p:ext>
            </p:extLst>
          </p:nvPr>
        </p:nvGraphicFramePr>
        <p:xfrm>
          <a:off x="0" y="5943600"/>
          <a:ext cx="74203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96"/>
                <a:gridCol w="1181437"/>
                <a:gridCol w="5421662"/>
              </a:tblGrid>
              <a:tr h="25220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4388"/>
                          </a:solidFill>
                        </a:rPr>
                        <a:t>REV</a:t>
                      </a:r>
                      <a:endParaRPr lang="it-IT" sz="1400" b="1" dirty="0">
                        <a:solidFill>
                          <a:srgbClr val="00438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4388"/>
                          </a:solidFill>
                        </a:rPr>
                        <a:t>Date</a:t>
                      </a:r>
                      <a:endParaRPr lang="it-IT" sz="1400" b="1" dirty="0">
                        <a:solidFill>
                          <a:srgbClr val="00438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rgbClr val="004388"/>
                          </a:solidFill>
                        </a:rPr>
                        <a:t>Mod</a:t>
                      </a:r>
                      <a:r>
                        <a:rPr lang="it-IT" sz="1400" b="1" dirty="0" smtClean="0">
                          <a:solidFill>
                            <a:srgbClr val="004388"/>
                          </a:solidFill>
                        </a:rPr>
                        <a:t>.</a:t>
                      </a:r>
                      <a:endParaRPr lang="it-IT" sz="1400" b="1" dirty="0">
                        <a:solidFill>
                          <a:srgbClr val="00438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02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</a:rPr>
                        <a:t>22/07/19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it-IT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400" b="0" baseline="0" dirty="0" err="1" smtClean="0">
                          <a:solidFill>
                            <a:schemeClr val="bg1"/>
                          </a:solidFill>
                        </a:rPr>
                        <a:t>issue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</a:tr>
              <a:tr h="252202">
                <a:tc>
                  <a:txBody>
                    <a:bodyPr/>
                    <a:lstStyle/>
                    <a:p>
                      <a:pPr algn="ctr"/>
                      <a:endParaRPr lang="it-IT" sz="1400" b="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593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3"/>
          <p:cNvSpPr txBox="1"/>
          <p:nvPr/>
        </p:nvSpPr>
        <p:spPr>
          <a:xfrm>
            <a:off x="0" y="1909663"/>
            <a:ext cx="1109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STU1900117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IMEAR COMBI-HEADLAMP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FULL LED 24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15636" y="772633"/>
            <a:ext cx="1038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FRONT </a:t>
            </a:r>
            <a:r>
              <a:rPr lang="en-US" sz="1600" b="1" dirty="0"/>
              <a:t>MULTIFUNCTION </a:t>
            </a:r>
            <a:r>
              <a:rPr lang="en-US" sz="1600" b="1" dirty="0" smtClean="0"/>
              <a:t>HEADLIGHT </a:t>
            </a:r>
            <a:r>
              <a:rPr lang="en-US" sz="1600" b="1" dirty="0"/>
              <a:t>WITH CIVIL AND MILITARY FUNCTIONS </a:t>
            </a:r>
            <a:r>
              <a:rPr lang="en-US" sz="1600" b="1" dirty="0" smtClean="0"/>
              <a:t> (ALL 24V LED)</a:t>
            </a:r>
          </a:p>
          <a:p>
            <a:endParaRPr lang="en-US" sz="1600" dirty="0" smtClean="0"/>
          </a:p>
          <a:p>
            <a:pPr algn="ctr"/>
            <a:r>
              <a:rPr lang="en-US" sz="1600" dirty="0" smtClean="0"/>
              <a:t>The pictures below show  the </a:t>
            </a:r>
            <a:r>
              <a:rPr lang="en-US" sz="1600" dirty="0"/>
              <a:t>set-ups defined for right and left </a:t>
            </a:r>
            <a:r>
              <a:rPr lang="en-US" sz="1600" dirty="0" smtClean="0"/>
              <a:t>assembly  (with reference </a:t>
            </a:r>
            <a:r>
              <a:rPr lang="en-US" sz="1600" dirty="0"/>
              <a:t>to the </a:t>
            </a:r>
            <a:r>
              <a:rPr lang="en-US" sz="1600" dirty="0" smtClean="0"/>
              <a:t>driver)</a:t>
            </a:r>
            <a:endParaRPr lang="en-US" sz="1600" dirty="0"/>
          </a:p>
          <a:p>
            <a:pPr algn="ctr"/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8838" y="2396219"/>
            <a:ext cx="452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4388"/>
                </a:solidFill>
              </a:rPr>
              <a:t>Set-up with </a:t>
            </a:r>
            <a:r>
              <a:rPr lang="it-IT" sz="1400" dirty="0" err="1" smtClean="0">
                <a:solidFill>
                  <a:srgbClr val="004388"/>
                </a:solidFill>
              </a:rPr>
              <a:t>assembly</a:t>
            </a:r>
            <a:r>
              <a:rPr lang="it-IT" sz="1400" dirty="0" smtClean="0">
                <a:solidFill>
                  <a:srgbClr val="004388"/>
                </a:solidFill>
              </a:rPr>
              <a:t> on the </a:t>
            </a:r>
            <a:r>
              <a:rPr lang="it-IT" sz="1400" dirty="0" err="1" smtClean="0">
                <a:solidFill>
                  <a:srgbClr val="004388"/>
                </a:solidFill>
              </a:rPr>
              <a:t>vehicle</a:t>
            </a:r>
            <a:r>
              <a:rPr lang="it-IT" sz="1400" dirty="0" smtClean="0">
                <a:solidFill>
                  <a:srgbClr val="004388"/>
                </a:solidFill>
              </a:rPr>
              <a:t> to the RH of the driver</a:t>
            </a:r>
            <a:endParaRPr lang="it-IT" sz="1400" dirty="0">
              <a:solidFill>
                <a:srgbClr val="004388"/>
              </a:solidFill>
            </a:endParaRPr>
          </a:p>
        </p:txBody>
      </p:sp>
      <p:pic>
        <p:nvPicPr>
          <p:cNvPr id="5122" name="Picture 2" descr="P:\IMEAR\Ufficio Tecnico Imear\PROGETTI\STUDI DI FATTIBILITA\STU1900117 PROIETTORE MULTIFUNZIONE FULLED\FOTO PROTOTIPI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2" y="2772195"/>
            <a:ext cx="3668935" cy="36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:\IMEAR\Ufficio Tecnico Imear\PROGETTI\STUDI DI FATTIBILITA\STU1900117 PROIETTORE MULTIFUNZIONE FULLED\FOTO PROTOTIPI\IMG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2" y="2772195"/>
            <a:ext cx="3732379" cy="37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61977" y="2396220"/>
            <a:ext cx="4740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4388"/>
                </a:solidFill>
              </a:rPr>
              <a:t>Set-up with </a:t>
            </a:r>
            <a:r>
              <a:rPr lang="it-IT" sz="1400" dirty="0" err="1" smtClean="0">
                <a:solidFill>
                  <a:srgbClr val="004388"/>
                </a:solidFill>
              </a:rPr>
              <a:t>assembly</a:t>
            </a:r>
            <a:r>
              <a:rPr lang="it-IT" sz="1400" dirty="0" smtClean="0">
                <a:solidFill>
                  <a:srgbClr val="004388"/>
                </a:solidFill>
              </a:rPr>
              <a:t> </a:t>
            </a:r>
            <a:r>
              <a:rPr lang="it-IT" sz="1400" dirty="0">
                <a:solidFill>
                  <a:srgbClr val="004388"/>
                </a:solidFill>
              </a:rPr>
              <a:t>on the </a:t>
            </a:r>
            <a:r>
              <a:rPr lang="it-IT" sz="1400" dirty="0" err="1">
                <a:solidFill>
                  <a:srgbClr val="004388"/>
                </a:solidFill>
              </a:rPr>
              <a:t>vehicle</a:t>
            </a:r>
            <a:r>
              <a:rPr lang="it-IT" sz="1400" dirty="0">
                <a:solidFill>
                  <a:srgbClr val="004388"/>
                </a:solidFill>
              </a:rPr>
              <a:t> to the </a:t>
            </a:r>
            <a:r>
              <a:rPr lang="it-IT" sz="1400" dirty="0" smtClean="0">
                <a:solidFill>
                  <a:srgbClr val="004388"/>
                </a:solidFill>
              </a:rPr>
              <a:t>LH </a:t>
            </a:r>
            <a:r>
              <a:rPr lang="it-IT" sz="1400" dirty="0">
                <a:solidFill>
                  <a:srgbClr val="004388"/>
                </a:solidFill>
              </a:rPr>
              <a:t>of the 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0027" y="693675"/>
            <a:ext cx="100584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GENERAL FEATURES</a:t>
            </a:r>
          </a:p>
          <a:p>
            <a:endParaRPr lang="it-IT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headlight </a:t>
            </a:r>
            <a:r>
              <a:rPr lang="en-US" sz="1400" dirty="0" smtClean="0"/>
              <a:t>includes </a:t>
            </a:r>
            <a:r>
              <a:rPr lang="en-US" sz="1400" dirty="0"/>
              <a:t>the main front functions required for military </a:t>
            </a:r>
            <a:r>
              <a:rPr lang="en-US" sz="1400" dirty="0" smtClean="0"/>
              <a:t>vehicles.</a:t>
            </a:r>
          </a:p>
          <a:p>
            <a:r>
              <a:rPr lang="en-US" sz="1400" dirty="0" smtClean="0"/>
              <a:t>It has </a:t>
            </a:r>
            <a:r>
              <a:rPr lang="en-US" sz="1400" dirty="0"/>
              <a:t>been realized by compacting the various functions as much as possible in accordance with the </a:t>
            </a:r>
            <a:r>
              <a:rPr lang="en-US" sz="1400" dirty="0" smtClean="0"/>
              <a:t>EU regulations</a:t>
            </a:r>
            <a:r>
              <a:rPr lang="en-US" sz="1400" dirty="0"/>
              <a:t>.</a:t>
            </a:r>
            <a:endParaRPr lang="it-IT" sz="1400" dirty="0"/>
          </a:p>
          <a:p>
            <a:endParaRPr lang="it-IT" sz="1400" dirty="0" smtClean="0"/>
          </a:p>
          <a:p>
            <a:r>
              <a:rPr lang="en-US" sz="1400" dirty="0"/>
              <a:t>The body and frame structure are made of </a:t>
            </a:r>
            <a:r>
              <a:rPr lang="en-US" sz="1400" dirty="0" smtClean="0"/>
              <a:t>painted </a:t>
            </a:r>
            <a:r>
              <a:rPr lang="en-US" sz="1400" dirty="0" err="1" smtClean="0"/>
              <a:t>aluminium</a:t>
            </a:r>
            <a:r>
              <a:rPr lang="en-US" sz="1400" dirty="0" smtClean="0"/>
              <a:t> to </a:t>
            </a:r>
            <a:r>
              <a:rPr lang="en-US" sz="1400" dirty="0"/>
              <a:t>ensure lightness and at the same time </a:t>
            </a:r>
            <a:r>
              <a:rPr lang="en-US" sz="1400" dirty="0" smtClean="0"/>
              <a:t>EMC </a:t>
            </a:r>
            <a:r>
              <a:rPr lang="en-US" sz="1400" dirty="0"/>
              <a:t>robustness and insulation.</a:t>
            </a:r>
          </a:p>
          <a:p>
            <a:r>
              <a:rPr lang="en-US" sz="1400" dirty="0" smtClean="0"/>
              <a:t>To make the headlight IP67  a </a:t>
            </a:r>
            <a:r>
              <a:rPr lang="en-US" sz="1400" dirty="0"/>
              <a:t>rubber seal is inserted between the body and </a:t>
            </a:r>
            <a:r>
              <a:rPr lang="en-US" sz="1400" dirty="0" smtClean="0"/>
              <a:t>frame.</a:t>
            </a:r>
          </a:p>
          <a:p>
            <a:endParaRPr lang="it-IT" sz="1400" dirty="0"/>
          </a:p>
          <a:p>
            <a:r>
              <a:rPr lang="it-IT" sz="1400" dirty="0" smtClean="0"/>
              <a:t>The LED round </a:t>
            </a:r>
            <a:r>
              <a:rPr lang="it-IT" sz="1400" dirty="0" err="1" smtClean="0"/>
              <a:t>headlamp</a:t>
            </a:r>
            <a:r>
              <a:rPr lang="it-IT" sz="1400" dirty="0" smtClean="0"/>
              <a:t> Ø136, </a:t>
            </a:r>
            <a:r>
              <a:rPr lang="it-IT" sz="1400" dirty="0" err="1" smtClean="0"/>
              <a:t>having</a:t>
            </a:r>
            <a:r>
              <a:rPr lang="it-IT" sz="1400" dirty="0" smtClean="0"/>
              <a:t> a </a:t>
            </a:r>
            <a:r>
              <a:rPr lang="en-US" sz="1400" dirty="0" smtClean="0"/>
              <a:t>transparent front surface is equipped with </a:t>
            </a:r>
            <a:r>
              <a:rPr lang="en-US" sz="1400" dirty="0"/>
              <a:t>a </a:t>
            </a:r>
            <a:r>
              <a:rPr lang="en-US" sz="1400" dirty="0" smtClean="0"/>
              <a:t>protective stainless </a:t>
            </a:r>
            <a:r>
              <a:rPr lang="en-US" sz="1400" dirty="0"/>
              <a:t>steel </a:t>
            </a:r>
            <a:r>
              <a:rPr lang="en-US" sz="1400" dirty="0" smtClean="0"/>
              <a:t>grill.</a:t>
            </a:r>
          </a:p>
          <a:p>
            <a:endParaRPr lang="it-IT" sz="1400" dirty="0" smtClean="0"/>
          </a:p>
          <a:p>
            <a:r>
              <a:rPr lang="it-IT" sz="1400" dirty="0" smtClean="0"/>
              <a:t>The fixing </a:t>
            </a:r>
            <a:r>
              <a:rPr lang="it-IT" sz="1400" dirty="0" err="1" smtClean="0"/>
              <a:t>bracket</a:t>
            </a:r>
            <a:r>
              <a:rPr lang="it-IT" sz="1400" dirty="0" smtClean="0"/>
              <a:t> </a:t>
            </a:r>
            <a:r>
              <a:rPr lang="en-US" sz="1400" dirty="0" smtClean="0"/>
              <a:t>is </a:t>
            </a:r>
            <a:r>
              <a:rPr lang="en-US" sz="1400" dirty="0"/>
              <a:t>currently made of galvanized and painted steel to ensure a strong support that resists the vibrations </a:t>
            </a:r>
            <a:r>
              <a:rPr lang="en-US" sz="1400" dirty="0" smtClean="0"/>
              <a:t>of track motion. We are evaluating a lighter bracket in aluminum, to </a:t>
            </a:r>
            <a:r>
              <a:rPr lang="en-US" sz="1400" dirty="0"/>
              <a:t>further lighten the whole </a:t>
            </a:r>
            <a:r>
              <a:rPr lang="en-US" sz="1400" dirty="0" smtClean="0"/>
              <a:t>assy.</a:t>
            </a:r>
            <a:endParaRPr lang="en-US" sz="1400" dirty="0"/>
          </a:p>
          <a:p>
            <a:endParaRPr lang="it-IT" sz="1400" dirty="0" smtClean="0"/>
          </a:p>
          <a:p>
            <a:r>
              <a:rPr lang="en-US" sz="1400" dirty="0"/>
              <a:t>Led civil functions are </a:t>
            </a:r>
            <a:r>
              <a:rPr lang="en-US" sz="1400" dirty="0" smtClean="0"/>
              <a:t>homologated </a:t>
            </a:r>
            <a:r>
              <a:rPr lang="en-US" sz="1400" dirty="0"/>
              <a:t>for European circulation.</a:t>
            </a:r>
            <a:endParaRPr lang="it-IT" sz="1400" dirty="0"/>
          </a:p>
          <a:p>
            <a:r>
              <a:rPr lang="en-US" sz="1400" dirty="0" smtClean="0"/>
              <a:t>“</a:t>
            </a:r>
            <a:r>
              <a:rPr lang="it-IT" sz="1400" dirty="0" smtClean="0"/>
              <a:t>High </a:t>
            </a:r>
            <a:r>
              <a:rPr lang="it-IT" sz="1400" dirty="0" err="1" smtClean="0"/>
              <a:t>beams</a:t>
            </a:r>
            <a:r>
              <a:rPr lang="en-US" sz="1400" dirty="0" smtClean="0"/>
              <a:t>“</a:t>
            </a:r>
            <a:r>
              <a:rPr lang="it-IT" sz="1400" dirty="0" smtClean="0"/>
              <a:t> and </a:t>
            </a:r>
            <a:r>
              <a:rPr lang="en-US" sz="1400" dirty="0" smtClean="0"/>
              <a:t>“</a:t>
            </a:r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beams</a:t>
            </a:r>
            <a:r>
              <a:rPr lang="en-US" sz="1400" dirty="0" smtClean="0"/>
              <a:t>“</a:t>
            </a:r>
            <a:r>
              <a:rPr lang="it-IT" sz="1400" dirty="0" smtClean="0"/>
              <a:t> </a:t>
            </a:r>
            <a:r>
              <a:rPr lang="it-IT" sz="1400" dirty="0" err="1" smtClean="0"/>
              <a:t>according</a:t>
            </a:r>
            <a:r>
              <a:rPr lang="it-IT" sz="1400" dirty="0" smtClean="0"/>
              <a:t> to UNECE </a:t>
            </a:r>
            <a:r>
              <a:rPr lang="it-IT" sz="1400" dirty="0" err="1" smtClean="0"/>
              <a:t>Regulation</a:t>
            </a:r>
            <a:r>
              <a:rPr lang="it-IT" sz="1400" dirty="0" smtClean="0"/>
              <a:t> 112.</a:t>
            </a:r>
            <a:endParaRPr lang="it-IT" sz="1400" dirty="0"/>
          </a:p>
          <a:p>
            <a:r>
              <a:rPr lang="en-US" sz="1400" dirty="0" smtClean="0"/>
              <a:t>“</a:t>
            </a:r>
            <a:r>
              <a:rPr lang="it-IT" sz="1400" dirty="0" smtClean="0"/>
              <a:t>Position</a:t>
            </a:r>
            <a:r>
              <a:rPr lang="en-US" sz="1400" dirty="0" smtClean="0"/>
              <a:t>“</a:t>
            </a:r>
            <a:r>
              <a:rPr lang="it-IT" sz="1400" dirty="0" smtClean="0"/>
              <a:t> </a:t>
            </a:r>
            <a:r>
              <a:rPr lang="it-IT" sz="1400" dirty="0" err="1" smtClean="0"/>
              <a:t>according</a:t>
            </a:r>
            <a:r>
              <a:rPr lang="it-IT" sz="1400" dirty="0"/>
              <a:t> to </a:t>
            </a:r>
            <a:r>
              <a:rPr lang="it-IT" sz="1400" dirty="0" smtClean="0"/>
              <a:t>UNECE </a:t>
            </a:r>
            <a:r>
              <a:rPr lang="it-IT" sz="1400" dirty="0" err="1"/>
              <a:t>Regulation</a:t>
            </a:r>
            <a:r>
              <a:rPr lang="it-IT" sz="1400" dirty="0"/>
              <a:t> </a:t>
            </a:r>
            <a:r>
              <a:rPr lang="it-IT" sz="1400" dirty="0" smtClean="0"/>
              <a:t>7.</a:t>
            </a:r>
            <a:endParaRPr lang="it-IT" sz="1400" dirty="0"/>
          </a:p>
          <a:p>
            <a:r>
              <a:rPr lang="en-US" sz="1400" dirty="0" smtClean="0"/>
              <a:t>These </a:t>
            </a:r>
            <a:r>
              <a:rPr lang="en-US" sz="1400" dirty="0"/>
              <a:t>functions are incorporated into the </a:t>
            </a:r>
            <a:r>
              <a:rPr lang="it-IT" sz="1400" dirty="0" err="1"/>
              <a:t>headlamp</a:t>
            </a:r>
            <a:r>
              <a:rPr lang="it-IT" sz="1400" dirty="0"/>
              <a:t> Ø136</a:t>
            </a:r>
            <a:r>
              <a:rPr lang="en-US" sz="1400" dirty="0" smtClean="0"/>
              <a:t>, </a:t>
            </a:r>
            <a:r>
              <a:rPr lang="en-US" sz="1400" dirty="0"/>
              <a:t>protected by a stainless steel </a:t>
            </a:r>
            <a:r>
              <a:rPr lang="en-US" sz="1400" dirty="0" smtClean="0"/>
              <a:t>grill </a:t>
            </a:r>
            <a:r>
              <a:rPr lang="en-US" sz="1400" dirty="0"/>
              <a:t>painted against foreign bodies with a minimum diameter of </a:t>
            </a:r>
            <a:r>
              <a:rPr lang="en-US" sz="1400" dirty="0" smtClean="0"/>
              <a:t>30 mm.</a:t>
            </a:r>
          </a:p>
          <a:p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 smtClean="0"/>
              <a:t>function “turn indicator” is homologated according to </a:t>
            </a:r>
            <a:r>
              <a:rPr lang="en-US" sz="1400" dirty="0"/>
              <a:t>UNECE </a:t>
            </a:r>
            <a:r>
              <a:rPr lang="en-US" sz="1400" dirty="0" smtClean="0"/>
              <a:t>Regulation </a:t>
            </a:r>
            <a:r>
              <a:rPr lang="en-US" sz="1400" dirty="0"/>
              <a:t>6</a:t>
            </a:r>
          </a:p>
          <a:p>
            <a:endParaRPr lang="it-IT" sz="1400" dirty="0"/>
          </a:p>
          <a:p>
            <a:r>
              <a:rPr lang="en-US" sz="1400" dirty="0" smtClean="0"/>
              <a:t>The function “blue </a:t>
            </a:r>
            <a:r>
              <a:rPr lang="en-US" sz="1400" dirty="0"/>
              <a:t>LED </a:t>
            </a:r>
            <a:r>
              <a:rPr lang="en-US" sz="1400" dirty="0" smtClean="0"/>
              <a:t>Black-out headlamp” and </a:t>
            </a:r>
            <a:r>
              <a:rPr lang="en-US" sz="1400" dirty="0"/>
              <a:t>the </a:t>
            </a:r>
            <a:r>
              <a:rPr lang="en-US" sz="1400" dirty="0" smtClean="0"/>
              <a:t>“black-out position amber </a:t>
            </a:r>
            <a:r>
              <a:rPr lang="en-US" sz="1400" dirty="0" err="1" smtClean="0"/>
              <a:t>colour</a:t>
            </a:r>
            <a:r>
              <a:rPr lang="en-US" sz="1400" dirty="0" smtClean="0"/>
              <a:t>”  derive from STANAG 4381 norms</a:t>
            </a:r>
          </a:p>
          <a:p>
            <a:endParaRPr lang="it-IT" sz="1400" dirty="0" smtClean="0"/>
          </a:p>
          <a:p>
            <a:r>
              <a:rPr lang="it-IT" sz="1400" dirty="0" smtClean="0"/>
              <a:t>The </a:t>
            </a:r>
            <a:r>
              <a:rPr lang="it-IT" sz="1400" dirty="0" err="1" smtClean="0"/>
              <a:t>function</a:t>
            </a:r>
            <a:r>
              <a:rPr lang="it-IT" sz="1400" dirty="0" smtClean="0"/>
              <a:t> </a:t>
            </a:r>
            <a:r>
              <a:rPr lang="en-US" sz="1400" dirty="0" smtClean="0"/>
              <a:t>“I.R. LED” has </a:t>
            </a:r>
            <a:r>
              <a:rPr lang="en-US" sz="1400" dirty="0"/>
              <a:t>an output of 880nm with an opening of 20 degrees (10degrees -10 </a:t>
            </a:r>
            <a:r>
              <a:rPr lang="en-US" sz="1400" dirty="0" err="1"/>
              <a:t>th</a:t>
            </a:r>
            <a:r>
              <a:rPr lang="en-US" sz="1400" dirty="0"/>
              <a:t> above the horizon)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350118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0027" y="693675"/>
            <a:ext cx="100584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ELECTRICAL-FUNCTIONAL FEATURES</a:t>
            </a:r>
            <a:endParaRPr lang="it-IT" sz="1600" b="1" dirty="0"/>
          </a:p>
          <a:p>
            <a:endParaRPr lang="it-IT" sz="1400" dirty="0" smtClean="0"/>
          </a:p>
          <a:p>
            <a:r>
              <a:rPr lang="it-IT" sz="1400" dirty="0" smtClean="0"/>
              <a:t>The </a:t>
            </a:r>
            <a:r>
              <a:rPr lang="it-IT" sz="1400" dirty="0" err="1" smtClean="0"/>
              <a:t>headlight</a:t>
            </a:r>
            <a:r>
              <a:rPr lang="it-IT" sz="1400" dirty="0" smtClean="0"/>
              <a:t> </a:t>
            </a:r>
            <a:r>
              <a:rPr lang="it-IT" sz="1400" dirty="0" err="1" smtClean="0"/>
              <a:t>completed</a:t>
            </a:r>
            <a:r>
              <a:rPr lang="it-IT" sz="1400" dirty="0" smtClean="0"/>
              <a:t> with the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</a:t>
            </a:r>
            <a:r>
              <a:rPr lang="it-IT" sz="1400" dirty="0" err="1" smtClean="0"/>
              <a:t>functions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be </a:t>
            </a:r>
            <a:r>
              <a:rPr lang="it-IT" sz="1400" dirty="0" err="1" smtClean="0"/>
              <a:t>validated</a:t>
            </a:r>
            <a:r>
              <a:rPr lang="it-IT" sz="1400" dirty="0" smtClean="0"/>
              <a:t> with the </a:t>
            </a:r>
            <a:r>
              <a:rPr lang="it-IT" sz="1400" dirty="0" err="1" smtClean="0"/>
              <a:t>following</a:t>
            </a:r>
            <a:r>
              <a:rPr lang="it-IT" sz="1400" dirty="0" smtClean="0"/>
              <a:t> </a:t>
            </a:r>
            <a:r>
              <a:rPr lang="it-IT" sz="1400" dirty="0" err="1" smtClean="0"/>
              <a:t>features</a:t>
            </a:r>
            <a:r>
              <a:rPr lang="it-IT" sz="1400" dirty="0" smtClean="0"/>
              <a:t>:</a:t>
            </a:r>
          </a:p>
          <a:p>
            <a:endParaRPr lang="it-IT" sz="1400" dirty="0" smtClean="0"/>
          </a:p>
          <a:p>
            <a:r>
              <a:rPr lang="en-US" sz="1400" dirty="0"/>
              <a:t>The individual functions are already </a:t>
            </a:r>
            <a:r>
              <a:rPr lang="en-US" sz="1400" dirty="0" smtClean="0"/>
              <a:t>compliant to MIL-STD-461F </a:t>
            </a:r>
            <a:r>
              <a:rPr lang="en-US" sz="1400" dirty="0"/>
              <a:t>and the </a:t>
            </a:r>
            <a:r>
              <a:rPr lang="en-US" sz="1400" dirty="0" err="1" smtClean="0"/>
              <a:t>combi</a:t>
            </a:r>
            <a:r>
              <a:rPr lang="en-US" sz="1400" dirty="0" smtClean="0"/>
              <a:t>-light </a:t>
            </a:r>
            <a:r>
              <a:rPr lang="en-US" sz="1400" dirty="0"/>
              <a:t>will be fully certified to this standard.</a:t>
            </a:r>
          </a:p>
          <a:p>
            <a:r>
              <a:rPr lang="en-US" sz="1400" dirty="0" smtClean="0"/>
              <a:t>Sealing degree: IP67 today ( will be upgraded to IP68 0,2 Bar)</a:t>
            </a:r>
            <a:endParaRPr lang="en-US" sz="1400" dirty="0"/>
          </a:p>
          <a:p>
            <a:r>
              <a:rPr lang="en-US" sz="1400" dirty="0"/>
              <a:t>Working </a:t>
            </a:r>
            <a:r>
              <a:rPr lang="en-US" sz="1400" dirty="0" smtClean="0"/>
              <a:t>temperature:  </a:t>
            </a:r>
            <a:r>
              <a:rPr lang="it-IT" sz="1400" dirty="0"/>
              <a:t>-40°C  +85°C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detailed product specification will be set up to define the product</a:t>
            </a:r>
            <a:r>
              <a:rPr lang="en-US" sz="1400" dirty="0" smtClean="0"/>
              <a:t>.</a:t>
            </a:r>
            <a:endParaRPr lang="it-IT" sz="1400" dirty="0" smtClean="0"/>
          </a:p>
          <a:p>
            <a:endParaRPr lang="it-IT" sz="1400" dirty="0" smtClean="0"/>
          </a:p>
          <a:p>
            <a:r>
              <a:rPr lang="it-IT" sz="1400" i="1" u="sng" dirty="0" smtClean="0"/>
              <a:t>List of the </a:t>
            </a:r>
            <a:r>
              <a:rPr lang="it-IT" sz="1400" i="1" u="sng" dirty="0" err="1" smtClean="0"/>
              <a:t>electrical</a:t>
            </a:r>
            <a:r>
              <a:rPr lang="it-IT" sz="1400" i="1" u="sng" dirty="0" smtClean="0"/>
              <a:t> </a:t>
            </a:r>
            <a:r>
              <a:rPr lang="it-IT" sz="1400" i="1" u="sng" dirty="0" err="1" smtClean="0"/>
              <a:t>features</a:t>
            </a:r>
            <a:r>
              <a:rPr lang="it-IT" sz="1400" i="1" u="sng" dirty="0" smtClean="0"/>
              <a:t> of the </a:t>
            </a:r>
            <a:r>
              <a:rPr lang="it-IT" sz="1400" i="1" u="sng" dirty="0" err="1" smtClean="0"/>
              <a:t>different</a:t>
            </a:r>
            <a:r>
              <a:rPr lang="it-IT" sz="1400" i="1" u="sng" dirty="0" smtClean="0"/>
              <a:t> </a:t>
            </a:r>
            <a:r>
              <a:rPr lang="it-IT" sz="1400" i="1" u="sng" dirty="0" err="1" smtClean="0"/>
              <a:t>functions</a:t>
            </a:r>
            <a:r>
              <a:rPr lang="it-IT" sz="1400" i="1" u="sng" dirty="0" smtClean="0"/>
              <a:t>: </a:t>
            </a:r>
          </a:p>
          <a:p>
            <a:r>
              <a:rPr lang="it-IT" sz="1400" dirty="0" smtClean="0"/>
              <a:t>Operation  24V    entry connector VG95234A 18-1 PN</a:t>
            </a:r>
          </a:p>
          <a:p>
            <a:r>
              <a:rPr lang="it-IT" sz="1400" dirty="0" smtClean="0"/>
              <a:t>Pin «B» 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smtClean="0"/>
              <a:t>high </a:t>
            </a:r>
            <a:r>
              <a:rPr lang="it-IT" sz="1400" dirty="0" err="1" smtClean="0"/>
              <a:t>beams</a:t>
            </a:r>
            <a:r>
              <a:rPr lang="it-IT" sz="1400" dirty="0" smtClean="0"/>
              <a:t>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13W</a:t>
            </a:r>
          </a:p>
          <a:p>
            <a:r>
              <a:rPr lang="it-IT" sz="1400" dirty="0" smtClean="0"/>
              <a:t>Pin «C» 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beams</a:t>
            </a:r>
            <a:r>
              <a:rPr lang="it-IT" sz="1400" dirty="0" smtClean="0"/>
              <a:t> </a:t>
            </a:r>
            <a:r>
              <a:rPr lang="it-IT" sz="1400" dirty="0" err="1"/>
              <a:t>consumption</a:t>
            </a:r>
            <a:r>
              <a:rPr lang="it-IT" sz="1400" dirty="0"/>
              <a:t> </a:t>
            </a:r>
            <a:r>
              <a:rPr lang="it-IT" sz="1400" dirty="0" smtClean="0"/>
              <a:t> 21,5W</a:t>
            </a:r>
          </a:p>
          <a:p>
            <a:r>
              <a:rPr lang="it-IT" sz="1400" dirty="0"/>
              <a:t>Pin «G» </a:t>
            </a:r>
            <a:r>
              <a:rPr lang="it-IT" sz="1400" dirty="0" smtClean="0"/>
              <a:t>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err="1" smtClean="0"/>
              <a:t>direction</a:t>
            </a:r>
            <a:r>
              <a:rPr lang="it-IT" sz="1400" dirty="0" smtClean="0"/>
              <a:t>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8,5W</a:t>
            </a:r>
          </a:p>
          <a:p>
            <a:r>
              <a:rPr lang="it-IT" sz="1400" dirty="0" smtClean="0"/>
              <a:t>Pin «D» 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err="1" smtClean="0"/>
              <a:t>civil</a:t>
            </a:r>
            <a:r>
              <a:rPr lang="it-IT" sz="1400" dirty="0" smtClean="0"/>
              <a:t> position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2W</a:t>
            </a:r>
          </a:p>
          <a:p>
            <a:r>
              <a:rPr lang="it-IT" sz="1400" dirty="0" smtClean="0"/>
              <a:t>Pin «A» 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smtClean="0"/>
              <a:t>Black-out </a:t>
            </a:r>
            <a:r>
              <a:rPr lang="it-IT" sz="1400" dirty="0" err="1" smtClean="0"/>
              <a:t>hedlight</a:t>
            </a:r>
            <a:r>
              <a:rPr lang="it-IT" sz="1400" dirty="0" smtClean="0"/>
              <a:t> 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5W</a:t>
            </a:r>
          </a:p>
          <a:p>
            <a:r>
              <a:rPr lang="it-IT" sz="1400" dirty="0" smtClean="0"/>
              <a:t>Pin «E» 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smtClean="0"/>
              <a:t>I.R. </a:t>
            </a:r>
            <a:r>
              <a:rPr lang="it-IT" sz="1400" dirty="0" err="1" smtClean="0"/>
              <a:t>headlight</a:t>
            </a:r>
            <a:r>
              <a:rPr lang="it-IT" sz="1400" dirty="0" smtClean="0"/>
              <a:t>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 7W</a:t>
            </a:r>
          </a:p>
          <a:p>
            <a:r>
              <a:rPr lang="it-IT" sz="1400" dirty="0" smtClean="0"/>
              <a:t>Pin «F» </a:t>
            </a:r>
            <a:r>
              <a:rPr lang="it-IT" sz="1400" dirty="0">
                <a:sym typeface="Wingdings" panose="05000000000000000000" pitchFamily="2" charset="2"/>
              </a:rPr>
              <a:t></a:t>
            </a:r>
            <a:r>
              <a:rPr lang="it-IT" sz="1400" dirty="0" smtClean="0"/>
              <a:t> Black-out position  </a:t>
            </a:r>
            <a:r>
              <a:rPr lang="it-IT" sz="1400" dirty="0" err="1" smtClean="0"/>
              <a:t>consumption</a:t>
            </a:r>
            <a:r>
              <a:rPr lang="it-IT" sz="1400" dirty="0" smtClean="0"/>
              <a:t>  1,5W</a:t>
            </a:r>
          </a:p>
          <a:p>
            <a:endParaRPr lang="it-IT" sz="1400" dirty="0" smtClean="0"/>
          </a:p>
          <a:p>
            <a:r>
              <a:rPr lang="it-IT" sz="1400" dirty="0" smtClean="0"/>
              <a:t>Manual </a:t>
            </a:r>
            <a:r>
              <a:rPr lang="it-IT" sz="1400" dirty="0"/>
              <a:t>incline </a:t>
            </a:r>
            <a:r>
              <a:rPr lang="it-IT" sz="1400" dirty="0" err="1"/>
              <a:t>adjustment</a:t>
            </a:r>
            <a:r>
              <a:rPr lang="it-IT" sz="1400" dirty="0"/>
              <a:t>:</a:t>
            </a:r>
            <a:endParaRPr lang="it-IT" sz="1400" dirty="0" smtClean="0"/>
          </a:p>
          <a:p>
            <a:r>
              <a:rPr lang="it-IT" sz="1400" dirty="0" smtClean="0"/>
              <a:t>Total Vertical </a:t>
            </a:r>
            <a:r>
              <a:rPr lang="it-IT" sz="1400" dirty="0" err="1" smtClean="0"/>
              <a:t>Excursion</a:t>
            </a:r>
            <a:r>
              <a:rPr lang="it-IT" sz="1400" dirty="0" smtClean="0"/>
              <a:t> 15° (+7,5° -7,5° with </a:t>
            </a:r>
            <a:r>
              <a:rPr lang="it-IT" sz="1400" dirty="0" err="1" smtClean="0"/>
              <a:t>reference</a:t>
            </a:r>
            <a:r>
              <a:rPr lang="it-IT" sz="1400" dirty="0" smtClean="0"/>
              <a:t> to the </a:t>
            </a:r>
            <a:r>
              <a:rPr lang="it-IT" sz="1400" dirty="0" err="1" smtClean="0"/>
              <a:t>horizon</a:t>
            </a:r>
            <a:r>
              <a:rPr lang="it-IT" sz="1400" dirty="0" smtClean="0"/>
              <a:t>)</a:t>
            </a:r>
          </a:p>
          <a:p>
            <a:r>
              <a:rPr lang="it-IT" sz="1400" dirty="0"/>
              <a:t>Total </a:t>
            </a:r>
            <a:r>
              <a:rPr lang="it-IT" sz="1400" dirty="0" err="1"/>
              <a:t>Horizontal</a:t>
            </a:r>
            <a:r>
              <a:rPr lang="it-IT" sz="1400" dirty="0"/>
              <a:t> </a:t>
            </a:r>
            <a:r>
              <a:rPr lang="it-IT" sz="1400" dirty="0" err="1"/>
              <a:t>Excursion</a:t>
            </a:r>
            <a:r>
              <a:rPr lang="it-IT" sz="1400" dirty="0"/>
              <a:t> 15</a:t>
            </a:r>
            <a:r>
              <a:rPr lang="it-IT" sz="1400" dirty="0" smtClean="0"/>
              <a:t>° (+7,5° -7,5 </a:t>
            </a:r>
            <a:r>
              <a:rPr lang="it-IT" sz="1400" dirty="0" err="1" smtClean="0"/>
              <a:t>wih</a:t>
            </a:r>
            <a:r>
              <a:rPr lang="it-IT" sz="1400" dirty="0"/>
              <a:t> </a:t>
            </a:r>
            <a:r>
              <a:rPr lang="it-IT" sz="1400" dirty="0" err="1" smtClean="0"/>
              <a:t>reference</a:t>
            </a:r>
            <a:r>
              <a:rPr lang="it-IT" sz="1400" dirty="0" smtClean="0"/>
              <a:t> to the center of the </a:t>
            </a:r>
            <a:r>
              <a:rPr lang="it-IT" sz="1400" dirty="0" err="1" smtClean="0"/>
              <a:t>vehicle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5276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15821"/>
              </p:ext>
            </p:extLst>
          </p:nvPr>
        </p:nvGraphicFramePr>
        <p:xfrm>
          <a:off x="2303056" y="761747"/>
          <a:ext cx="8174087" cy="578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Acrobat Document" r:id="rId4" imgW="32099087" imgH="22707600" progId="AcroExch.Document.DC">
                  <p:embed/>
                </p:oleObj>
              </mc:Choice>
              <mc:Fallback>
                <p:oleObj name="Acrobat Document" r:id="rId4" imgW="32099087" imgH="22707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056" y="761747"/>
                        <a:ext cx="8174087" cy="5782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44279" y="864781"/>
            <a:ext cx="51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Preliminary </a:t>
            </a:r>
            <a:r>
              <a:rPr lang="it-IT" b="1" dirty="0" err="1" smtClean="0"/>
              <a:t>drawing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356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371600" y="683811"/>
            <a:ext cx="865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/>
              <a:t>Pictures</a:t>
            </a:r>
            <a:r>
              <a:rPr lang="it-IT" sz="1600" b="1" dirty="0" smtClean="0"/>
              <a:t> of the </a:t>
            </a:r>
            <a:r>
              <a:rPr lang="it-IT" sz="1600" b="1" dirty="0" err="1" smtClean="0"/>
              <a:t>rear</a:t>
            </a:r>
            <a:r>
              <a:rPr lang="it-IT" sz="1600" b="1" dirty="0" smtClean="0"/>
              <a:t> side, to </a:t>
            </a:r>
            <a:r>
              <a:rPr lang="it-IT" sz="1600" b="1" dirty="0" err="1" smtClean="0"/>
              <a:t>better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understand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combi</a:t>
            </a:r>
            <a:r>
              <a:rPr lang="it-IT" sz="1600" b="1" dirty="0" smtClean="0"/>
              <a:t> - </a:t>
            </a:r>
            <a:r>
              <a:rPr lang="it-IT" sz="1600" b="1" dirty="0" err="1" smtClean="0"/>
              <a:t>headlamp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structure</a:t>
            </a:r>
            <a:endParaRPr lang="it-IT" sz="1600" b="1" dirty="0"/>
          </a:p>
        </p:txBody>
      </p:sp>
      <p:pic>
        <p:nvPicPr>
          <p:cNvPr id="7170" name="Picture 2" descr="P:\IMEAR\Ufficio Tecnico Imear\PROGETTI\STUDI DI FATTIBILITA\STU1900117 PROIETTORE MULTIFUNZIONE FULLED\FOTO PROTOTIPI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8" y="1342961"/>
            <a:ext cx="5220031" cy="52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:\IMEAR\Ufficio Tecnico Imear\PROGETTI\STUDI DI FATTIBILITA\STU1900117 PROIETTORE MULTIFUNZIONE FULLED\FOTO PROTOTIPI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74" y="1332125"/>
            <a:ext cx="5230867" cy="52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EC43-2D5C-4274-88BF-E0FC810AB5AC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-1"/>
            <a:ext cx="11090275" cy="6858000"/>
            <a:chOff x="0" y="-1"/>
            <a:chExt cx="11090275" cy="6858000"/>
          </a:xfrm>
        </p:grpSpPr>
        <p:grpSp>
          <p:nvGrpSpPr>
            <p:cNvPr id="23" name="Gruppo 22"/>
            <p:cNvGrpSpPr/>
            <p:nvPr/>
          </p:nvGrpSpPr>
          <p:grpSpPr>
            <a:xfrm>
              <a:off x="0" y="-1"/>
              <a:ext cx="11090275" cy="6858000"/>
              <a:chOff x="0" y="-1"/>
              <a:chExt cx="11090275" cy="6858000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0" y="-1"/>
                <a:ext cx="11090275" cy="6858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5" name="Picture 4" descr="C:\Users\morotti.alessandro\Desktop\Master Presentazioni\honeycomb-34984_960_72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bg1">
                    <a:lumMod val="65000"/>
                    <a:tint val="45000"/>
                    <a:satMod val="400000"/>
                  </a:schemeClr>
                </a:duotone>
              </a:blip>
              <a:srcRect r="6604" b="1572"/>
              <a:stretch>
                <a:fillRect/>
              </a:stretch>
            </p:blipFill>
            <p:spPr bwMode="auto">
              <a:xfrm>
                <a:off x="0" y="-1"/>
                <a:ext cx="11090275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Rettangolo 25"/>
              <p:cNvSpPr/>
              <p:nvPr/>
            </p:nvSpPr>
            <p:spPr>
              <a:xfrm>
                <a:off x="0" y="0"/>
                <a:ext cx="11090275" cy="6857999"/>
              </a:xfrm>
              <a:prstGeom prst="rect">
                <a:avLst/>
              </a:prstGeom>
              <a:solidFill>
                <a:srgbClr val="004387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</a:blip>
              <a:srcRect l="82667" r="4534" b="26087"/>
              <a:stretch>
                <a:fillRect/>
              </a:stretch>
            </p:blipFill>
            <p:spPr bwMode="auto">
              <a:xfrm>
                <a:off x="9080500" y="4857750"/>
                <a:ext cx="195262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5574" y="115888"/>
                <a:ext cx="5518283" cy="95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ttangolo 28"/>
              <p:cNvSpPr/>
              <p:nvPr/>
            </p:nvSpPr>
            <p:spPr>
              <a:xfrm>
                <a:off x="0" y="0"/>
                <a:ext cx="11090275" cy="685799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/>
            <p:cNvGrpSpPr/>
            <p:nvPr/>
          </p:nvGrpSpPr>
          <p:grpSpPr>
            <a:xfrm>
              <a:off x="1098170" y="5892302"/>
              <a:ext cx="4479925" cy="840128"/>
              <a:chOff x="1098170" y="5892302"/>
              <a:chExt cx="4479925" cy="840128"/>
            </a:xfrm>
          </p:grpSpPr>
          <p:sp>
            <p:nvSpPr>
              <p:cNvPr id="15" name="CasellaDiTesto 16"/>
              <p:cNvSpPr txBox="1">
                <a:spLocks noChangeArrowheads="1"/>
              </p:cNvSpPr>
              <p:nvPr/>
            </p:nvSpPr>
            <p:spPr bwMode="auto">
              <a:xfrm>
                <a:off x="1098170" y="6362542"/>
                <a:ext cx="44799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  <a:latin typeface="Arial" charset="0"/>
                  </a:rPr>
                  <a:t>info@cobogroup.net | www.cobogroup.net</a:t>
                </a: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4388"/>
                  </a:clrFrom>
                  <a:clrTo>
                    <a:srgbClr val="00438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61806" y="5893464"/>
                <a:ext cx="425655" cy="409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4388"/>
                  </a:clrFrom>
                  <a:clrTo>
                    <a:srgbClr val="00438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7530" y="5893464"/>
                <a:ext cx="425655" cy="409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4388"/>
                  </a:clrFrom>
                  <a:clrTo>
                    <a:srgbClr val="004388">
                      <a:alpha val="0"/>
                    </a:srgbClr>
                  </a:clrTo>
                </a:clrChange>
              </a:blip>
              <a:srcRect l="4891"/>
              <a:stretch>
                <a:fillRect/>
              </a:stretch>
            </p:blipFill>
            <p:spPr bwMode="auto">
              <a:xfrm rot="10800000">
                <a:off x="2207575" y="5892302"/>
                <a:ext cx="390371" cy="410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4388"/>
                  </a:clrFrom>
                  <a:clrTo>
                    <a:srgbClr val="00438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33253" y="5895422"/>
                <a:ext cx="407325" cy="40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04388"/>
                  </a:clrFrom>
                  <a:clrTo>
                    <a:srgbClr val="00438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02045" y="5895422"/>
                <a:ext cx="406873" cy="40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CasellaDiTesto 15"/>
          <p:cNvSpPr txBox="1"/>
          <p:nvPr/>
        </p:nvSpPr>
        <p:spPr>
          <a:xfrm>
            <a:off x="0" y="2607958"/>
            <a:ext cx="11090275" cy="101566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z="6000" i="1" dirty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10662</TotalTime>
  <Words>547</Words>
  <Application>Microsoft Office PowerPoint</Application>
  <PresentationFormat>Custom</PresentationFormat>
  <Paragraphs>73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Tema di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Cobo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salvati.andrea</dc:creator>
  <cp:lastModifiedBy>Nirit Vider</cp:lastModifiedBy>
  <cp:revision>1187</cp:revision>
  <dcterms:created xsi:type="dcterms:W3CDTF">2011-03-25T11:10:32Z</dcterms:created>
  <dcterms:modified xsi:type="dcterms:W3CDTF">2019-08-21T08:31:51Z</dcterms:modified>
</cp:coreProperties>
</file>